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63" r:id="rId4"/>
    <p:sldId id="258" r:id="rId5"/>
    <p:sldId id="261" r:id="rId6"/>
    <p:sldId id="259" r:id="rId7"/>
    <p:sldId id="260" r:id="rId8"/>
    <p:sldId id="262" r:id="rId9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912FCC4-F12C-4985-BE22-03E62791DCA6}" type="datetimeFigureOut">
              <a:rPr lang="es-SV" smtClean="0"/>
              <a:pPr/>
              <a:t>14/12/2009</a:t>
            </a:fld>
            <a:endParaRPr lang="es-SV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113AA23-CD6D-4A99-9E81-BE7C52A71E5A}" type="slidenum">
              <a:rPr lang="es-SV" smtClean="0"/>
              <a:pPr/>
              <a:t>‹#›</a:t>
            </a:fld>
            <a:endParaRPr lang="es-SV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2FCC4-F12C-4985-BE22-03E62791DCA6}" type="datetimeFigureOut">
              <a:rPr lang="es-SV" smtClean="0"/>
              <a:pPr/>
              <a:t>14/12/2009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3AA23-CD6D-4A99-9E81-BE7C52A71E5A}" type="slidenum">
              <a:rPr lang="es-SV" smtClean="0"/>
              <a:pPr/>
              <a:t>‹#›</a:t>
            </a:fld>
            <a:endParaRPr lang="es-S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2FCC4-F12C-4985-BE22-03E62791DCA6}" type="datetimeFigureOut">
              <a:rPr lang="es-SV" smtClean="0"/>
              <a:pPr/>
              <a:t>14/12/2009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3AA23-CD6D-4A99-9E81-BE7C52A71E5A}" type="slidenum">
              <a:rPr lang="es-SV" smtClean="0"/>
              <a:pPr/>
              <a:t>‹#›</a:t>
            </a:fld>
            <a:endParaRPr lang="es-S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912FCC4-F12C-4985-BE22-03E62791DCA6}" type="datetimeFigureOut">
              <a:rPr lang="es-SV" smtClean="0"/>
              <a:pPr/>
              <a:t>14/12/2009</a:t>
            </a:fld>
            <a:endParaRPr lang="es-S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113AA23-CD6D-4A99-9E81-BE7C52A71E5A}" type="slidenum">
              <a:rPr lang="es-SV" smtClean="0"/>
              <a:pPr/>
              <a:t>‹#›</a:t>
            </a:fld>
            <a:endParaRPr lang="es-SV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912FCC4-F12C-4985-BE22-03E62791DCA6}" type="datetimeFigureOut">
              <a:rPr lang="es-SV" smtClean="0"/>
              <a:pPr/>
              <a:t>14/12/2009</a:t>
            </a:fld>
            <a:endParaRPr lang="es-S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113AA23-CD6D-4A99-9E81-BE7C52A71E5A}" type="slidenum">
              <a:rPr lang="es-SV" smtClean="0"/>
              <a:pPr/>
              <a:t>‹#›</a:t>
            </a:fld>
            <a:endParaRPr lang="es-SV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2FCC4-F12C-4985-BE22-03E62791DCA6}" type="datetimeFigureOut">
              <a:rPr lang="es-SV" smtClean="0"/>
              <a:pPr/>
              <a:t>14/12/2009</a:t>
            </a:fld>
            <a:endParaRPr lang="es-S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3AA23-CD6D-4A99-9E81-BE7C52A71E5A}" type="slidenum">
              <a:rPr lang="es-SV" smtClean="0"/>
              <a:pPr/>
              <a:t>‹#›</a:t>
            </a:fld>
            <a:endParaRPr lang="es-SV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2FCC4-F12C-4985-BE22-03E62791DCA6}" type="datetimeFigureOut">
              <a:rPr lang="es-SV" smtClean="0"/>
              <a:pPr/>
              <a:t>14/12/2009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3AA23-CD6D-4A99-9E81-BE7C52A71E5A}" type="slidenum">
              <a:rPr lang="es-SV" smtClean="0"/>
              <a:pPr/>
              <a:t>‹#›</a:t>
            </a:fld>
            <a:endParaRPr lang="es-SV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12FCC4-F12C-4985-BE22-03E62791DCA6}" type="datetimeFigureOut">
              <a:rPr lang="es-SV" smtClean="0"/>
              <a:pPr/>
              <a:t>14/12/2009</a:t>
            </a:fld>
            <a:endParaRPr lang="es-S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113AA23-CD6D-4A99-9E81-BE7C52A71E5A}" type="slidenum">
              <a:rPr lang="es-SV" smtClean="0"/>
              <a:pPr/>
              <a:t>‹#›</a:t>
            </a:fld>
            <a:endParaRPr lang="es-S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2FCC4-F12C-4985-BE22-03E62791DCA6}" type="datetimeFigureOut">
              <a:rPr lang="es-SV" smtClean="0"/>
              <a:pPr/>
              <a:t>14/12/2009</a:t>
            </a:fld>
            <a:endParaRPr lang="es-S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3AA23-CD6D-4A99-9E81-BE7C52A71E5A}" type="slidenum">
              <a:rPr lang="es-SV" smtClean="0"/>
              <a:pPr/>
              <a:t>‹#›</a:t>
            </a:fld>
            <a:endParaRPr lang="es-S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912FCC4-F12C-4985-BE22-03E62791DCA6}" type="datetimeFigureOut">
              <a:rPr lang="es-SV" smtClean="0"/>
              <a:pPr/>
              <a:t>14/12/2009</a:t>
            </a:fld>
            <a:endParaRPr lang="es-SV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113AA23-CD6D-4A99-9E81-BE7C52A71E5A}" type="slidenum">
              <a:rPr lang="es-SV" smtClean="0"/>
              <a:pPr/>
              <a:t>‹#›</a:t>
            </a:fld>
            <a:endParaRPr lang="es-SV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12FCC4-F12C-4985-BE22-03E62791DCA6}" type="datetimeFigureOut">
              <a:rPr lang="es-SV" smtClean="0"/>
              <a:pPr/>
              <a:t>14/12/2009</a:t>
            </a:fld>
            <a:endParaRPr lang="es-SV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113AA23-CD6D-4A99-9E81-BE7C52A71E5A}" type="slidenum">
              <a:rPr lang="es-SV" smtClean="0"/>
              <a:pPr/>
              <a:t>‹#›</a:t>
            </a:fld>
            <a:endParaRPr lang="es-SV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912FCC4-F12C-4985-BE22-03E62791DCA6}" type="datetimeFigureOut">
              <a:rPr lang="es-SV" smtClean="0"/>
              <a:pPr/>
              <a:t>14/12/2009</a:t>
            </a:fld>
            <a:endParaRPr lang="es-S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113AA23-CD6D-4A99-9E81-BE7C52A71E5A}" type="slidenum">
              <a:rPr lang="es-SV" smtClean="0"/>
              <a:pPr/>
              <a:t>‹#›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OHJXyhe2Tk&amp;feature=related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57318" y="1428736"/>
            <a:ext cx="7772400" cy="254159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 D</a:t>
            </a:r>
            <a:r>
              <a:rPr lang="en-US" sz="8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eposition</a:t>
            </a:r>
            <a:endParaRPr lang="es-SV" sz="8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86116" y="4000504"/>
            <a:ext cx="4498975" cy="1752600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Made by: Adriana Chacón</a:t>
            </a:r>
          </a:p>
          <a:p>
            <a:pPr algn="r"/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Carmen Araujo</a:t>
            </a:r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offeeterms.com/images/acidity.jpg"/>
          <p:cNvPicPr>
            <a:picLocks noChangeAspect="1" noChangeArrowheads="1"/>
          </p:cNvPicPr>
          <p:nvPr/>
        </p:nvPicPr>
        <p:blipFill>
          <a:blip r:embed="rId2" cstate="print"/>
          <a:srcRect l="14423" r="13461"/>
          <a:stretch>
            <a:fillRect/>
          </a:stretch>
        </p:blipFill>
        <p:spPr bwMode="auto">
          <a:xfrm rot="1003154">
            <a:off x="6162109" y="3992830"/>
            <a:ext cx="1785950" cy="2377444"/>
          </a:xfrm>
          <a:prstGeom prst="rect">
            <a:avLst/>
          </a:prstGeom>
          <a:noFill/>
        </p:spPr>
      </p:pic>
      <p:sp>
        <p:nvSpPr>
          <p:cNvPr id="12" name="1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9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Acidity</a:t>
            </a:r>
            <a:endParaRPr lang="en-US" sz="96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Clr>
                <a:schemeClr val="accent4"/>
              </a:buClr>
            </a:pPr>
            <a:r>
              <a:rPr lang="en-US" sz="3600" dirty="0" smtClean="0">
                <a:solidFill>
                  <a:schemeClr val="accent4"/>
                </a:solidFill>
              </a:rPr>
              <a:t>Acids are chemicals that are able to donate a hydrogen ion to other chemicals</a:t>
            </a:r>
          </a:p>
          <a:p>
            <a:endParaRPr lang="en-US" dirty="0"/>
          </a:p>
        </p:txBody>
      </p:sp>
      <p:sp>
        <p:nvSpPr>
          <p:cNvPr id="8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214306" y="6215085"/>
            <a:ext cx="3429000" cy="500063"/>
          </a:xfrm>
        </p:spPr>
        <p:txBody>
          <a:bodyPr/>
          <a:lstStyle/>
          <a:p>
            <a:pPr>
              <a:buNone/>
            </a:pPr>
            <a:r>
              <a:rPr lang="es-SV" sz="1200" dirty="0" smtClean="0">
                <a:hlinkClick r:id="rId3"/>
              </a:rPr>
              <a:t>http://www.youtube.com/watch?v=WOHJXyhe2Tk&amp;feature=related</a:t>
            </a:r>
            <a:endParaRPr lang="en-US" sz="1200" dirty="0"/>
          </a:p>
        </p:txBody>
      </p:sp>
      <p:pic>
        <p:nvPicPr>
          <p:cNvPr id="7170" name="Picture 2" descr="http://images.learningresources.com/images/products/en_us/detail/prod2480_d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3214686"/>
            <a:ext cx="3000375" cy="30003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4030516" y="2541734"/>
            <a:ext cx="6309360" cy="1774532"/>
          </a:xfrm>
        </p:spPr>
        <p:txBody>
          <a:bodyPr>
            <a:noAutofit/>
          </a:bodyPr>
          <a:lstStyle/>
          <a:p>
            <a:pPr algn="ctr"/>
            <a:r>
              <a:rPr lang="es-SV" sz="8000" b="1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</a:t>
            </a:r>
            <a:r>
              <a:rPr lang="es-SV" sz="80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SV" sz="8000" b="1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Deposition</a:t>
            </a:r>
            <a:endParaRPr lang="es-SV" sz="80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chemeClr val="accent6"/>
              </a:buClr>
            </a:pPr>
            <a:r>
              <a:rPr lang="es-SV" dirty="0" err="1" smtClean="0">
                <a:solidFill>
                  <a:schemeClr val="accent6"/>
                </a:solidFill>
              </a:rPr>
              <a:t>Is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the</a:t>
            </a:r>
            <a:r>
              <a:rPr lang="es-SV" dirty="0" smtClean="0">
                <a:solidFill>
                  <a:schemeClr val="accent6"/>
                </a:solidFill>
              </a:rPr>
              <a:t> general </a:t>
            </a:r>
            <a:r>
              <a:rPr lang="es-SV" dirty="0" err="1" smtClean="0">
                <a:solidFill>
                  <a:schemeClr val="accent6"/>
                </a:solidFill>
              </a:rPr>
              <a:t>term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for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acid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coming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down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to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the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Earth’s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surface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from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the</a:t>
            </a:r>
            <a:r>
              <a:rPr lang="es-SV" dirty="0" smtClean="0">
                <a:solidFill>
                  <a:schemeClr val="accent6"/>
                </a:solidFill>
              </a:rPr>
              <a:t> air</a:t>
            </a:r>
          </a:p>
          <a:p>
            <a:pPr>
              <a:buClr>
                <a:schemeClr val="accent6"/>
              </a:buClr>
            </a:pPr>
            <a:r>
              <a:rPr lang="es-SV" dirty="0" err="1" smtClean="0">
                <a:solidFill>
                  <a:schemeClr val="accent6"/>
                </a:solidFill>
              </a:rPr>
              <a:t>Wet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deposition</a:t>
            </a:r>
            <a:r>
              <a:rPr lang="es-SV" dirty="0" smtClean="0">
                <a:solidFill>
                  <a:schemeClr val="accent6"/>
                </a:solidFill>
              </a:rPr>
              <a:t>- </a:t>
            </a:r>
            <a:r>
              <a:rPr lang="es-SV" dirty="0" err="1" smtClean="0">
                <a:solidFill>
                  <a:schemeClr val="accent6"/>
                </a:solidFill>
              </a:rPr>
              <a:t>the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acid</a:t>
            </a:r>
            <a:r>
              <a:rPr lang="es-SV" dirty="0" smtClean="0">
                <a:solidFill>
                  <a:schemeClr val="accent6"/>
                </a:solidFill>
              </a:rPr>
              <a:t> comes </a:t>
            </a:r>
            <a:r>
              <a:rPr lang="es-SV" dirty="0" err="1" smtClean="0">
                <a:solidFill>
                  <a:schemeClr val="accent6"/>
                </a:solidFill>
              </a:rPr>
              <a:t>down</a:t>
            </a:r>
            <a:r>
              <a:rPr lang="es-SV" dirty="0" smtClean="0">
                <a:solidFill>
                  <a:schemeClr val="accent6"/>
                </a:solidFill>
              </a:rPr>
              <a:t> in </a:t>
            </a:r>
            <a:r>
              <a:rPr lang="es-SV" dirty="0" err="1" smtClean="0">
                <a:solidFill>
                  <a:schemeClr val="accent6"/>
                </a:solidFill>
              </a:rPr>
              <a:t>the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form</a:t>
            </a:r>
            <a:r>
              <a:rPr lang="es-SV" dirty="0" smtClean="0">
                <a:solidFill>
                  <a:schemeClr val="accent6"/>
                </a:solidFill>
              </a:rPr>
              <a:t> of rain </a:t>
            </a:r>
            <a:r>
              <a:rPr lang="es-SV" dirty="0" err="1" smtClean="0">
                <a:solidFill>
                  <a:schemeClr val="accent6"/>
                </a:solidFill>
              </a:rPr>
              <a:t>or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snow</a:t>
            </a:r>
            <a:endParaRPr lang="es-SV" dirty="0" smtClean="0">
              <a:solidFill>
                <a:schemeClr val="accent6"/>
              </a:solidFill>
            </a:endParaRPr>
          </a:p>
          <a:p>
            <a:pPr>
              <a:buClr>
                <a:schemeClr val="accent6"/>
              </a:buClr>
            </a:pPr>
            <a:r>
              <a:rPr lang="es-SV" dirty="0" err="1" smtClean="0">
                <a:solidFill>
                  <a:schemeClr val="accent6"/>
                </a:solidFill>
              </a:rPr>
              <a:t>Dry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deposition</a:t>
            </a:r>
            <a:r>
              <a:rPr lang="es-SV" dirty="0" smtClean="0">
                <a:solidFill>
                  <a:schemeClr val="accent6"/>
                </a:solidFill>
              </a:rPr>
              <a:t>- </a:t>
            </a:r>
            <a:r>
              <a:rPr lang="es-SV" dirty="0" err="1" smtClean="0">
                <a:solidFill>
                  <a:schemeClr val="accent6"/>
                </a:solidFill>
              </a:rPr>
              <a:t>the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acid</a:t>
            </a:r>
            <a:r>
              <a:rPr lang="es-SV" dirty="0" smtClean="0">
                <a:solidFill>
                  <a:schemeClr val="accent6"/>
                </a:solidFill>
              </a:rPr>
              <a:t> comes </a:t>
            </a:r>
            <a:r>
              <a:rPr lang="es-SV" dirty="0" err="1" smtClean="0">
                <a:solidFill>
                  <a:schemeClr val="accent6"/>
                </a:solidFill>
              </a:rPr>
              <a:t>down</a:t>
            </a:r>
            <a:r>
              <a:rPr lang="es-SV" dirty="0" smtClean="0">
                <a:solidFill>
                  <a:schemeClr val="accent6"/>
                </a:solidFill>
              </a:rPr>
              <a:t> as gas </a:t>
            </a:r>
            <a:r>
              <a:rPr lang="es-SV" dirty="0" err="1" smtClean="0">
                <a:solidFill>
                  <a:schemeClr val="accent6"/>
                </a:solidFill>
              </a:rPr>
              <a:t>or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dry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particles</a:t>
            </a:r>
            <a:r>
              <a:rPr lang="es-SV" dirty="0" smtClean="0">
                <a:solidFill>
                  <a:schemeClr val="accent6"/>
                </a:solidFill>
              </a:rPr>
              <a:t>, </a:t>
            </a:r>
            <a:r>
              <a:rPr lang="es-SV" dirty="0" err="1" smtClean="0">
                <a:solidFill>
                  <a:schemeClr val="accent6"/>
                </a:solidFill>
              </a:rPr>
              <a:t>without</a:t>
            </a:r>
            <a:r>
              <a:rPr lang="es-SV" dirty="0" smtClean="0">
                <a:solidFill>
                  <a:schemeClr val="accent6"/>
                </a:solidFill>
              </a:rPr>
              <a:t> </a:t>
            </a:r>
            <a:r>
              <a:rPr lang="es-SV" dirty="0" err="1" smtClean="0">
                <a:solidFill>
                  <a:schemeClr val="accent6"/>
                </a:solidFill>
              </a:rPr>
              <a:t>water</a:t>
            </a:r>
            <a:endParaRPr lang="es-SV" dirty="0">
              <a:solidFill>
                <a:schemeClr val="accent6"/>
              </a:solidFill>
            </a:endParaRPr>
          </a:p>
        </p:txBody>
      </p:sp>
      <p:pic>
        <p:nvPicPr>
          <p:cNvPr id="6146" name="Picture 2" descr="http://www.sciencewithmrmilstid.com/wp-content/uploads/acid_rai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7643866" cy="625268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214422"/>
            <a:ext cx="7467600" cy="3929090"/>
          </a:xfrm>
        </p:spPr>
        <p:txBody>
          <a:bodyPr>
            <a:noAutofit/>
          </a:bodyPr>
          <a:lstStyle/>
          <a:p>
            <a:pPr algn="ctr"/>
            <a:r>
              <a:rPr lang="en-US" sz="88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Pollutants &amp; Sources</a:t>
            </a:r>
            <a:endParaRPr lang="en-US" sz="8800" b="1" dirty="0"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etko.bossakov.eu/wp-content/uploads/2008/10/c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500174"/>
            <a:ext cx="3810000" cy="28575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 deposition and its effects</a:t>
            </a:r>
            <a:endParaRPr lang="es-SV" sz="4800" dirty="0">
              <a:solidFill>
                <a:schemeClr val="accent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Human construction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Limestone buildings and statues dissolve because of the acid.</a:t>
            </a:r>
            <a:endParaRPr lang="es-SV" dirty="0">
              <a:solidFill>
                <a:schemeClr val="accent1"/>
              </a:solidFill>
            </a:endParaRPr>
          </a:p>
        </p:txBody>
      </p:sp>
      <p:pic>
        <p:nvPicPr>
          <p:cNvPr id="2052" name="Picture 4" descr="http://www.ptone.com/phcroatia4/Image0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643289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http://www.fotoplatforma.pl/foto_galeria/2040_DSCN996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071942"/>
            <a:ext cx="2437453" cy="2628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7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 on coniferous forests</a:t>
            </a:r>
            <a:endParaRPr lang="es-SV" sz="48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accent3"/>
              </a:buClr>
            </a:pPr>
            <a:r>
              <a:rPr lang="en-US" dirty="0" smtClean="0">
                <a:solidFill>
                  <a:schemeClr val="accent3"/>
                </a:solidFill>
              </a:rPr>
              <a:t>1970s: Germany’s Black Forest was damaged.</a:t>
            </a:r>
          </a:p>
          <a:p>
            <a:pPr>
              <a:buClr>
                <a:schemeClr val="accent3"/>
              </a:buClr>
            </a:pPr>
            <a:r>
              <a:rPr lang="en-US" dirty="0" smtClean="0">
                <a:solidFill>
                  <a:schemeClr val="accent3"/>
                </a:solidFill>
              </a:rPr>
              <a:t>All kinds of trees suffered physical damage.</a:t>
            </a:r>
          </a:p>
          <a:p>
            <a:pPr>
              <a:buClr>
                <a:schemeClr val="accent3"/>
              </a:buClr>
            </a:pPr>
            <a:r>
              <a:rPr lang="en-US" dirty="0" smtClean="0">
                <a:solidFill>
                  <a:schemeClr val="accent3"/>
                </a:solidFill>
              </a:rPr>
              <a:t>Loss of chlorophyll, lesions and thinning of wax cuticles.</a:t>
            </a:r>
          </a:p>
          <a:p>
            <a:pPr>
              <a:buClr>
                <a:schemeClr val="accent3"/>
              </a:buClr>
            </a:pPr>
            <a:r>
              <a:rPr lang="en-US" dirty="0" smtClean="0">
                <a:solidFill>
                  <a:schemeClr val="accent3"/>
                </a:solidFill>
              </a:rPr>
              <a:t>Availability of nutrients reduces growth even more.</a:t>
            </a:r>
          </a:p>
          <a:p>
            <a:endParaRPr lang="es-SV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accent3"/>
              </a:buClr>
            </a:pPr>
            <a:r>
              <a:rPr lang="en-US" dirty="0" smtClean="0">
                <a:solidFill>
                  <a:schemeClr val="accent3"/>
                </a:solidFill>
              </a:rPr>
              <a:t>Reduces availability of soil particles therefore nutrients are also not available.</a:t>
            </a:r>
          </a:p>
          <a:p>
            <a:pPr>
              <a:buClr>
                <a:schemeClr val="accent3"/>
              </a:buClr>
            </a:pPr>
            <a:r>
              <a:rPr lang="en-US" dirty="0" smtClean="0">
                <a:solidFill>
                  <a:schemeClr val="accent3"/>
                </a:solidFill>
              </a:rPr>
              <a:t>Root hair damaged</a:t>
            </a:r>
          </a:p>
          <a:p>
            <a:pPr>
              <a:buClr>
                <a:schemeClr val="accent3"/>
              </a:buClr>
            </a:pPr>
            <a:r>
              <a:rPr lang="en-US" dirty="0" smtClean="0">
                <a:solidFill>
                  <a:schemeClr val="accent3"/>
                </a:solidFill>
              </a:rPr>
              <a:t>Damage of trees can kill them</a:t>
            </a:r>
            <a:endParaRPr lang="es-SV" dirty="0" smtClean="0">
              <a:solidFill>
                <a:schemeClr val="accent3"/>
              </a:solidFill>
            </a:endParaRPr>
          </a:p>
          <a:p>
            <a:endParaRPr lang="es-SV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http://tododisney.files.wordpress.com/2009/03/buscando-a-nemo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786190"/>
            <a:ext cx="3650310" cy="2828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7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 on fish &amp; other aquatic organisms</a:t>
            </a:r>
            <a:endParaRPr lang="es-SV" sz="48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</a:rPr>
              <a:t>Aluminum released from soil ends up in the streams and rivers.</a:t>
            </a:r>
          </a:p>
          <a:p>
            <a:pPr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</a:rPr>
              <a:t>Fish’s ability to regulate amount of salt and water in its body, affects intake of oxygen and salt.</a:t>
            </a:r>
          </a:p>
          <a:p>
            <a:pPr>
              <a:buClr>
                <a:schemeClr val="accent5"/>
              </a:buClr>
            </a:pPr>
            <a:r>
              <a:rPr lang="en-US" dirty="0" smtClean="0">
                <a:solidFill>
                  <a:schemeClr val="accent5"/>
                </a:solidFill>
              </a:rPr>
              <a:t>This may lead to death of fish.</a:t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dirty="0" smtClean="0">
                <a:solidFill>
                  <a:schemeClr val="accent5"/>
                </a:solidFill>
              </a:rPr>
              <a:t>A solid can form on the fish’s gills, causes suffocation. No longer breathe.</a:t>
            </a:r>
            <a:endParaRPr lang="es-SV" dirty="0" smtClean="0">
              <a:solidFill>
                <a:schemeClr val="accent5"/>
              </a:solidFill>
            </a:endParaRPr>
          </a:p>
          <a:p>
            <a:endParaRPr lang="es-SV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4030516" y="2541734"/>
            <a:ext cx="6309360" cy="1774532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Effects on soil fertility through nutrient removal</a:t>
            </a:r>
            <a:endParaRPr lang="es-SV" sz="4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2"/>
              </a:buClr>
            </a:pPr>
            <a:r>
              <a:rPr lang="en-US" sz="2800" dirty="0" smtClean="0">
                <a:solidFill>
                  <a:schemeClr val="accent2"/>
                </a:solidFill>
              </a:rPr>
              <a:t>Reducing ability of soil particles to hold on to nutrients.</a:t>
            </a:r>
          </a:p>
          <a:p>
            <a:pPr>
              <a:buClr>
                <a:schemeClr val="accent2"/>
              </a:buClr>
            </a:pPr>
            <a:r>
              <a:rPr lang="en-US" sz="2800" dirty="0" smtClean="0">
                <a:solidFill>
                  <a:schemeClr val="accent2"/>
                </a:solidFill>
              </a:rPr>
              <a:t>Nutrients: calcium, magnesium and potassium ions.</a:t>
            </a:r>
            <a:endParaRPr lang="es-SV" sz="2800" dirty="0">
              <a:solidFill>
                <a:schemeClr val="accent2"/>
              </a:solidFill>
            </a:endParaRPr>
          </a:p>
        </p:txBody>
      </p:sp>
      <p:pic>
        <p:nvPicPr>
          <p:cNvPr id="4" name="Imagen 4" descr="http://www.sustainabilityninja.com/wp-content/uploads/2008/11/potting_soi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286124"/>
            <a:ext cx="2805122" cy="330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ooper Black">
      <a:majorFont>
        <a:latin typeface="Cooper Black"/>
        <a:ea typeface=""/>
        <a:cs typeface=""/>
      </a:majorFont>
      <a:minorFont>
        <a:latin typeface="Cooper Black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190</TotalTime>
  <Words>226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Acid Deposition</vt:lpstr>
      <vt:lpstr>Acidity</vt:lpstr>
      <vt:lpstr>Acid Deposition</vt:lpstr>
      <vt:lpstr>Main Pollutants &amp; Sources</vt:lpstr>
      <vt:lpstr>Acid deposition and its effects</vt:lpstr>
      <vt:lpstr>Effect on coniferous forests</vt:lpstr>
      <vt:lpstr>Effect on fish &amp; other aquatic organisms</vt:lpstr>
      <vt:lpstr>Effects on soil fertility through nutrient removal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 Deposition</dc:title>
  <dc:creator>Adri Chacón</dc:creator>
  <cp:lastModifiedBy>Adri</cp:lastModifiedBy>
  <cp:revision>10</cp:revision>
  <dcterms:created xsi:type="dcterms:W3CDTF">2009-12-09T14:57:26Z</dcterms:created>
  <dcterms:modified xsi:type="dcterms:W3CDTF">2009-12-15T04:21:59Z</dcterms:modified>
</cp:coreProperties>
</file>